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9" r:id="rId13"/>
    <p:sldId id="280" r:id="rId14"/>
    <p:sldId id="267" r:id="rId15"/>
    <p:sldId id="268" r:id="rId16"/>
    <p:sldId id="269" r:id="rId17"/>
    <p:sldId id="270" r:id="rId18"/>
    <p:sldId id="271" r:id="rId19"/>
    <p:sldId id="272" r:id="rId20"/>
    <p:sldId id="274" r:id="rId21"/>
    <p:sldId id="275" r:id="rId22"/>
    <p:sldId id="276" r:id="rId23"/>
    <p:sldId id="277" r:id="rId24"/>
    <p:sldId id="278"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01"/>
    <p:restoredTop sz="95909"/>
  </p:normalViewPr>
  <p:slideViewPr>
    <p:cSldViewPr snapToGrid="0" snapToObjects="1">
      <p:cViewPr varScale="1">
        <p:scale>
          <a:sx n="127" d="100"/>
          <a:sy n="127"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4/29/22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FCF9-06E7-85F6-AE2F-4753884A0A01}"/>
              </a:ext>
            </a:extLst>
          </p:cNvPr>
          <p:cNvSpPr>
            <a:spLocks noGrp="1"/>
          </p:cNvSpPr>
          <p:nvPr>
            <p:ph type="ctrTitle"/>
          </p:nvPr>
        </p:nvSpPr>
        <p:spPr>
          <a:xfrm>
            <a:off x="2589211" y="1336478"/>
            <a:ext cx="8915399" cy="2092522"/>
          </a:xfrm>
        </p:spPr>
        <p:txBody>
          <a:bodyPr>
            <a:normAutofit fontScale="90000"/>
          </a:bodyPr>
          <a:lstStyle/>
          <a:p>
            <a:r>
              <a:rPr lang="en-US" dirty="0"/>
              <a:t>Predicting Song Popularity Using Data Mining Methods</a:t>
            </a:r>
          </a:p>
        </p:txBody>
      </p:sp>
      <p:sp>
        <p:nvSpPr>
          <p:cNvPr id="3" name="Subtitle 2">
            <a:extLst>
              <a:ext uri="{FF2B5EF4-FFF2-40B4-BE49-F238E27FC236}">
                <a16:creationId xmlns:a16="http://schemas.microsoft.com/office/drawing/2014/main" id="{CCFBC068-6777-C3DD-8BAB-F558FF18D3EE}"/>
              </a:ext>
            </a:extLst>
          </p:cNvPr>
          <p:cNvSpPr>
            <a:spLocks noGrp="1"/>
          </p:cNvSpPr>
          <p:nvPr>
            <p:ph type="subTitle" idx="1"/>
          </p:nvPr>
        </p:nvSpPr>
        <p:spPr>
          <a:xfrm>
            <a:off x="2589211" y="4395239"/>
            <a:ext cx="8915399" cy="1126283"/>
          </a:xfrm>
        </p:spPr>
        <p:txBody>
          <a:bodyPr>
            <a:normAutofit lnSpcReduction="10000"/>
          </a:bodyPr>
          <a:lstStyle/>
          <a:p>
            <a:pPr algn="ctr"/>
            <a:r>
              <a:rPr lang="en-US" dirty="0"/>
              <a:t>By</a:t>
            </a:r>
          </a:p>
          <a:p>
            <a:pPr algn="ctr"/>
            <a:r>
              <a:rPr lang="en-US" dirty="0"/>
              <a:t>Sai Vinay Teja </a:t>
            </a:r>
            <a:r>
              <a:rPr lang="en-US" dirty="0" err="1"/>
              <a:t>Jakku</a:t>
            </a:r>
            <a:endParaRPr lang="en-US" dirty="0"/>
          </a:p>
          <a:p>
            <a:pPr algn="ctr"/>
            <a:r>
              <a:rPr lang="en-US" dirty="0" err="1"/>
              <a:t>Harshini</a:t>
            </a:r>
            <a:r>
              <a:rPr lang="en-US" dirty="0"/>
              <a:t> Daggubati</a:t>
            </a:r>
          </a:p>
        </p:txBody>
      </p:sp>
    </p:spTree>
    <p:extLst>
      <p:ext uri="{BB962C8B-B14F-4D97-AF65-F5344CB8AC3E}">
        <p14:creationId xmlns:p14="http://schemas.microsoft.com/office/powerpoint/2010/main" val="1479177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5585EA-63B9-FE37-EF7E-127A65ADFFE0}"/>
              </a:ext>
            </a:extLst>
          </p:cNvPr>
          <p:cNvSpPr>
            <a:spLocks noGrp="1"/>
          </p:cNvSpPr>
          <p:nvPr>
            <p:ph idx="1"/>
          </p:nvPr>
        </p:nvSpPr>
        <p:spPr>
          <a:xfrm>
            <a:off x="649225" y="640080"/>
            <a:ext cx="3650278" cy="5252773"/>
          </a:xfrm>
        </p:spPr>
        <p:txBody>
          <a:bodyPr>
            <a:normAutofit/>
          </a:bodyPr>
          <a:lstStyle/>
          <a:p>
            <a:pPr>
              <a:lnSpc>
                <a:spcPct val="90000"/>
              </a:lnSpc>
            </a:pPr>
            <a:r>
              <a:rPr lang="en-US" sz="2000" dirty="0"/>
              <a:t>From the line graph we can see the trendline increasing for danceability and energy of the songs</a:t>
            </a:r>
          </a:p>
          <a:p>
            <a:pPr>
              <a:lnSpc>
                <a:spcPct val="90000"/>
              </a:lnSpc>
            </a:pPr>
            <a:r>
              <a:rPr lang="en-US" sz="2000" dirty="0"/>
              <a:t>And we can observe a sharp decline of trendline for </a:t>
            </a:r>
            <a:r>
              <a:rPr lang="en-US" sz="2000" dirty="0" err="1"/>
              <a:t>acousticness</a:t>
            </a:r>
            <a:r>
              <a:rPr lang="en-US" sz="2000" dirty="0"/>
              <a:t> and </a:t>
            </a:r>
            <a:r>
              <a:rPr lang="en-US" sz="2000" dirty="0" err="1"/>
              <a:t>intrumentalness</a:t>
            </a:r>
            <a:endParaRPr lang="en-US" sz="2000" dirty="0"/>
          </a:p>
          <a:p>
            <a:pPr>
              <a:lnSpc>
                <a:spcPct val="90000"/>
              </a:lnSpc>
            </a:pPr>
            <a:r>
              <a:rPr lang="en-US" sz="2000" dirty="0"/>
              <a:t>This indicates there is a growing number of ‘catchy’ songs with less focus on instrumentals and </a:t>
            </a:r>
            <a:r>
              <a:rPr lang="en-US" sz="2000" dirty="0" err="1"/>
              <a:t>acousticness</a:t>
            </a:r>
            <a:r>
              <a:rPr lang="en-US" sz="2000" dirty="0"/>
              <a:t> of the song</a:t>
            </a:r>
          </a:p>
        </p:txBody>
      </p:sp>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chart, histogram&#10;&#10;Description automatically generated">
            <a:extLst>
              <a:ext uri="{FF2B5EF4-FFF2-40B4-BE49-F238E27FC236}">
                <a16:creationId xmlns:a16="http://schemas.microsoft.com/office/drawing/2014/main" id="{5C5480CD-C7D8-4413-FD46-5E4211F071AD}"/>
              </a:ext>
            </a:extLst>
          </p:cNvPr>
          <p:cNvPicPr>
            <a:picLocks noChangeAspect="1"/>
          </p:cNvPicPr>
          <p:nvPr/>
        </p:nvPicPr>
        <p:blipFill>
          <a:blip r:embed="rId2"/>
          <a:stretch>
            <a:fillRect/>
          </a:stretch>
        </p:blipFill>
        <p:spPr>
          <a:xfrm>
            <a:off x="4299502" y="635332"/>
            <a:ext cx="7892497" cy="5252773"/>
          </a:xfrm>
          <a:prstGeom prst="rect">
            <a:avLst/>
          </a:prstGeom>
        </p:spPr>
      </p:pic>
    </p:spTree>
    <p:extLst>
      <p:ext uri="{BB962C8B-B14F-4D97-AF65-F5344CB8AC3E}">
        <p14:creationId xmlns:p14="http://schemas.microsoft.com/office/powerpoint/2010/main" val="2792449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3179AB7-C852-E8FD-9167-A2E8A067670B}"/>
              </a:ext>
            </a:extLst>
          </p:cNvPr>
          <p:cNvSpPr>
            <a:spLocks noGrp="1"/>
          </p:cNvSpPr>
          <p:nvPr>
            <p:ph idx="1"/>
          </p:nvPr>
        </p:nvSpPr>
        <p:spPr>
          <a:xfrm>
            <a:off x="649225" y="2711293"/>
            <a:ext cx="3650278" cy="1429880"/>
          </a:xfrm>
        </p:spPr>
        <p:txBody>
          <a:bodyPr>
            <a:normAutofit/>
          </a:bodyPr>
          <a:lstStyle/>
          <a:p>
            <a:r>
              <a:rPr lang="en-US" sz="2400" dirty="0"/>
              <a:t>Grouped bar chart for top ten genres and its features</a:t>
            </a:r>
          </a:p>
        </p:txBody>
      </p:sp>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01076D-271C-911C-F3B9-9F865A5B7A08}"/>
              </a:ext>
            </a:extLst>
          </p:cNvPr>
          <p:cNvPicPr>
            <a:picLocks noChangeAspect="1"/>
          </p:cNvPicPr>
          <p:nvPr/>
        </p:nvPicPr>
        <p:blipFill>
          <a:blip r:embed="rId2"/>
          <a:stretch>
            <a:fillRect/>
          </a:stretch>
        </p:blipFill>
        <p:spPr>
          <a:xfrm>
            <a:off x="4299503" y="635332"/>
            <a:ext cx="7892496" cy="5425891"/>
          </a:xfrm>
          <a:prstGeom prst="rect">
            <a:avLst/>
          </a:prstGeom>
        </p:spPr>
      </p:pic>
    </p:spTree>
    <p:extLst>
      <p:ext uri="{BB962C8B-B14F-4D97-AF65-F5344CB8AC3E}">
        <p14:creationId xmlns:p14="http://schemas.microsoft.com/office/powerpoint/2010/main" val="298850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4E25F846-9599-14D3-8257-A00020D55CE9}"/>
              </a:ext>
            </a:extLst>
          </p:cNvPr>
          <p:cNvPicPr>
            <a:picLocks noChangeAspect="1"/>
          </p:cNvPicPr>
          <p:nvPr/>
        </p:nvPicPr>
        <p:blipFill>
          <a:blip r:embed="rId2"/>
          <a:stretch>
            <a:fillRect/>
          </a:stretch>
        </p:blipFill>
        <p:spPr>
          <a:xfrm>
            <a:off x="2809461" y="1116405"/>
            <a:ext cx="9382539" cy="5105492"/>
          </a:xfrm>
          <a:prstGeom prst="rect">
            <a:avLst/>
          </a:prstGeom>
        </p:spPr>
      </p:pic>
      <p:sp>
        <p:nvSpPr>
          <p:cNvPr id="4" name="TextBox 3">
            <a:extLst>
              <a:ext uri="{FF2B5EF4-FFF2-40B4-BE49-F238E27FC236}">
                <a16:creationId xmlns:a16="http://schemas.microsoft.com/office/drawing/2014/main" id="{E2CA8806-A6D0-629B-12F4-8A48B5FF6782}"/>
              </a:ext>
            </a:extLst>
          </p:cNvPr>
          <p:cNvSpPr txBox="1"/>
          <p:nvPr/>
        </p:nvSpPr>
        <p:spPr>
          <a:xfrm>
            <a:off x="3962400" y="636103"/>
            <a:ext cx="6498895" cy="461665"/>
          </a:xfrm>
          <a:prstGeom prst="rect">
            <a:avLst/>
          </a:prstGeom>
          <a:noFill/>
        </p:spPr>
        <p:txBody>
          <a:bodyPr wrap="none" rtlCol="0">
            <a:spAutoFit/>
          </a:bodyPr>
          <a:lstStyle/>
          <a:p>
            <a:r>
              <a:rPr lang="en-US" sz="2400" dirty="0"/>
              <a:t>Clustering Genres with K-means algorithms</a:t>
            </a:r>
          </a:p>
        </p:txBody>
      </p:sp>
    </p:spTree>
    <p:extLst>
      <p:ext uri="{BB962C8B-B14F-4D97-AF65-F5344CB8AC3E}">
        <p14:creationId xmlns:p14="http://schemas.microsoft.com/office/powerpoint/2010/main" val="4051211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C317A3F2-C17D-A397-6D14-28688154C1D7}"/>
              </a:ext>
            </a:extLst>
          </p:cNvPr>
          <p:cNvPicPr>
            <a:picLocks noChangeAspect="1"/>
          </p:cNvPicPr>
          <p:nvPr/>
        </p:nvPicPr>
        <p:blipFill>
          <a:blip r:embed="rId2"/>
          <a:stretch>
            <a:fillRect/>
          </a:stretch>
        </p:blipFill>
        <p:spPr>
          <a:xfrm>
            <a:off x="2729948" y="1005400"/>
            <a:ext cx="9462052" cy="5322513"/>
          </a:xfrm>
          <a:prstGeom prst="rect">
            <a:avLst/>
          </a:prstGeom>
        </p:spPr>
      </p:pic>
      <p:sp>
        <p:nvSpPr>
          <p:cNvPr id="4" name="TextBox 3">
            <a:extLst>
              <a:ext uri="{FF2B5EF4-FFF2-40B4-BE49-F238E27FC236}">
                <a16:creationId xmlns:a16="http://schemas.microsoft.com/office/drawing/2014/main" id="{B8DA7A20-0D6A-2DAB-7D3D-F33186F8ECD1}"/>
              </a:ext>
            </a:extLst>
          </p:cNvPr>
          <p:cNvSpPr txBox="1"/>
          <p:nvPr/>
        </p:nvSpPr>
        <p:spPr>
          <a:xfrm>
            <a:off x="4596247" y="543735"/>
            <a:ext cx="5729454" cy="461665"/>
          </a:xfrm>
          <a:prstGeom prst="rect">
            <a:avLst/>
          </a:prstGeom>
          <a:noFill/>
        </p:spPr>
        <p:txBody>
          <a:bodyPr wrap="none" rtlCol="0">
            <a:spAutoFit/>
          </a:bodyPr>
          <a:lstStyle/>
          <a:p>
            <a:r>
              <a:rPr lang="en-US" sz="2400" dirty="0"/>
              <a:t>Clustering Songs with K-means model</a:t>
            </a:r>
          </a:p>
        </p:txBody>
      </p:sp>
    </p:spTree>
    <p:extLst>
      <p:ext uri="{BB962C8B-B14F-4D97-AF65-F5344CB8AC3E}">
        <p14:creationId xmlns:p14="http://schemas.microsoft.com/office/powerpoint/2010/main" val="696725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C4C2-758D-F84E-B1F7-A813A869EAD1}"/>
              </a:ext>
            </a:extLst>
          </p:cNvPr>
          <p:cNvSpPr>
            <a:spLocks noGrp="1"/>
          </p:cNvSpPr>
          <p:nvPr>
            <p:ph type="title"/>
          </p:nvPr>
        </p:nvSpPr>
        <p:spPr>
          <a:xfrm>
            <a:off x="2592925" y="624110"/>
            <a:ext cx="8911687" cy="903607"/>
          </a:xfrm>
        </p:spPr>
        <p:txBody>
          <a:bodyPr/>
          <a:lstStyle/>
          <a:p>
            <a:r>
              <a:rPr lang="en-US" dirty="0"/>
              <a:t>Model Exploration &amp; Implementation</a:t>
            </a:r>
          </a:p>
        </p:txBody>
      </p:sp>
      <p:sp>
        <p:nvSpPr>
          <p:cNvPr id="3" name="Content Placeholder 2">
            <a:extLst>
              <a:ext uri="{FF2B5EF4-FFF2-40B4-BE49-F238E27FC236}">
                <a16:creationId xmlns:a16="http://schemas.microsoft.com/office/drawing/2014/main" id="{921AE535-94CD-822C-3738-700EA71ABB31}"/>
              </a:ext>
            </a:extLst>
          </p:cNvPr>
          <p:cNvSpPr>
            <a:spLocks noGrp="1"/>
          </p:cNvSpPr>
          <p:nvPr>
            <p:ph idx="1"/>
          </p:nvPr>
        </p:nvSpPr>
        <p:spPr>
          <a:xfrm>
            <a:off x="2589212" y="1527717"/>
            <a:ext cx="8915400" cy="4383505"/>
          </a:xfrm>
        </p:spPr>
        <p:txBody>
          <a:bodyPr>
            <a:normAutofit/>
          </a:bodyPr>
          <a:lstStyle/>
          <a:p>
            <a:r>
              <a:rPr lang="en-US" sz="2400" dirty="0"/>
              <a:t>We implemented the following Data Mining Models to our Dataset</a:t>
            </a:r>
          </a:p>
          <a:p>
            <a:r>
              <a:rPr lang="en-US" sz="2400" dirty="0"/>
              <a:t>Logistic Regression</a:t>
            </a:r>
          </a:p>
          <a:p>
            <a:r>
              <a:rPr lang="en-US" sz="2400" dirty="0"/>
              <a:t>Polynomial Regression </a:t>
            </a:r>
          </a:p>
          <a:p>
            <a:r>
              <a:rPr lang="en-US" sz="2400" dirty="0"/>
              <a:t>Lasso Regression Model</a:t>
            </a:r>
          </a:p>
          <a:p>
            <a:r>
              <a:rPr lang="en-US" sz="2400" dirty="0"/>
              <a:t>KNN Regression Model</a:t>
            </a:r>
          </a:p>
          <a:p>
            <a:r>
              <a:rPr lang="en-US" sz="2400" dirty="0"/>
              <a:t>Random Forest Model</a:t>
            </a:r>
          </a:p>
        </p:txBody>
      </p:sp>
    </p:spTree>
    <p:extLst>
      <p:ext uri="{BB962C8B-B14F-4D97-AF65-F5344CB8AC3E}">
        <p14:creationId xmlns:p14="http://schemas.microsoft.com/office/powerpoint/2010/main" val="2660087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6C55-E189-29FE-B6EC-BE7C4B1F1AA0}"/>
              </a:ext>
            </a:extLst>
          </p:cNvPr>
          <p:cNvSpPr>
            <a:spLocks noGrp="1"/>
          </p:cNvSpPr>
          <p:nvPr>
            <p:ph type="title"/>
          </p:nvPr>
        </p:nvSpPr>
        <p:spPr>
          <a:xfrm>
            <a:off x="2592925" y="624110"/>
            <a:ext cx="8911687" cy="679344"/>
          </a:xfrm>
        </p:spPr>
        <p:txBody>
          <a:bodyPr/>
          <a:lstStyle/>
          <a:p>
            <a:r>
              <a:rPr lang="en-US" dirty="0"/>
              <a:t>Model Performance Evaluation</a:t>
            </a:r>
          </a:p>
        </p:txBody>
      </p:sp>
      <p:sp>
        <p:nvSpPr>
          <p:cNvPr id="3" name="Content Placeholder 2">
            <a:extLst>
              <a:ext uri="{FF2B5EF4-FFF2-40B4-BE49-F238E27FC236}">
                <a16:creationId xmlns:a16="http://schemas.microsoft.com/office/drawing/2014/main" id="{32AED330-E2A4-45A2-1198-55BDE6579988}"/>
              </a:ext>
            </a:extLst>
          </p:cNvPr>
          <p:cNvSpPr>
            <a:spLocks noGrp="1"/>
          </p:cNvSpPr>
          <p:nvPr>
            <p:ph idx="1"/>
          </p:nvPr>
        </p:nvSpPr>
        <p:spPr>
          <a:xfrm>
            <a:off x="2589212" y="2278814"/>
            <a:ext cx="8915400" cy="1490546"/>
          </a:xfrm>
        </p:spPr>
        <p:txBody>
          <a:bodyPr/>
          <a:lstStyle/>
          <a:p>
            <a:pPr lvl="0"/>
            <a:r>
              <a:rPr lang="en-US" sz="2000" b="1" u="sng" dirty="0"/>
              <a:t>Linear Regression Model</a:t>
            </a:r>
            <a:endParaRPr lang="en-US" sz="2000" dirty="0"/>
          </a:p>
          <a:p>
            <a:r>
              <a:rPr lang="en-US" sz="2000" dirty="0"/>
              <a:t>For Linear Regression, the graph fits well with the prediction, and the r2 is prefect 1 with both </a:t>
            </a:r>
            <a:r>
              <a:rPr lang="en-US" sz="2000" dirty="0" err="1"/>
              <a:t>rmse</a:t>
            </a:r>
            <a:r>
              <a:rPr lang="en-US" sz="2000" dirty="0"/>
              <a:t> and </a:t>
            </a:r>
            <a:r>
              <a:rPr lang="en-US" sz="2000" dirty="0" err="1"/>
              <a:t>mae</a:t>
            </a:r>
            <a:r>
              <a:rPr lang="en-US" sz="2000" dirty="0"/>
              <a:t> scores low. This may be the best model for our dataset.</a:t>
            </a:r>
          </a:p>
          <a:p>
            <a:endParaRPr lang="en-US" dirty="0"/>
          </a:p>
        </p:txBody>
      </p:sp>
      <p:pic>
        <p:nvPicPr>
          <p:cNvPr id="4" name="Picture 3" descr="Text&#10;&#10;Description automatically generated">
            <a:extLst>
              <a:ext uri="{FF2B5EF4-FFF2-40B4-BE49-F238E27FC236}">
                <a16:creationId xmlns:a16="http://schemas.microsoft.com/office/drawing/2014/main" id="{DA79B0B4-591F-84A0-7D6E-F4230D9A1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4743344"/>
            <a:ext cx="8915400" cy="1490546"/>
          </a:xfrm>
          <a:prstGeom prst="rect">
            <a:avLst/>
          </a:prstGeom>
        </p:spPr>
      </p:pic>
    </p:spTree>
    <p:extLst>
      <p:ext uri="{BB962C8B-B14F-4D97-AF65-F5344CB8AC3E}">
        <p14:creationId xmlns:p14="http://schemas.microsoft.com/office/powerpoint/2010/main" val="1487795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AF446-1F11-55C6-E683-9185C6C44F65}"/>
              </a:ext>
            </a:extLst>
          </p:cNvPr>
          <p:cNvSpPr>
            <a:spLocks noGrp="1"/>
          </p:cNvSpPr>
          <p:nvPr>
            <p:ph idx="1"/>
          </p:nvPr>
        </p:nvSpPr>
        <p:spPr>
          <a:xfrm>
            <a:off x="2686281" y="1854238"/>
            <a:ext cx="8915400" cy="1574762"/>
          </a:xfrm>
        </p:spPr>
        <p:txBody>
          <a:bodyPr>
            <a:normAutofit fontScale="85000" lnSpcReduction="20000"/>
          </a:bodyPr>
          <a:lstStyle/>
          <a:p>
            <a:pPr lvl="0"/>
            <a:r>
              <a:rPr lang="en-US" sz="2400" b="1" u="sng" dirty="0"/>
              <a:t>Polynomial Regression Model</a:t>
            </a:r>
            <a:endParaRPr lang="en-US" sz="2400" dirty="0"/>
          </a:p>
          <a:p>
            <a:r>
              <a:rPr lang="en-US" sz="2400" dirty="0"/>
              <a:t>For Polynomial Regression model, we can see higher </a:t>
            </a:r>
            <a:r>
              <a:rPr lang="en-US" sz="2400" dirty="0" err="1"/>
              <a:t>rmse</a:t>
            </a:r>
            <a:r>
              <a:rPr lang="en-US" sz="2400" dirty="0"/>
              <a:t> and </a:t>
            </a:r>
            <a:r>
              <a:rPr lang="en-US" sz="2400" dirty="0" err="1"/>
              <a:t>mae</a:t>
            </a:r>
            <a:r>
              <a:rPr lang="en-US" sz="2400" dirty="0"/>
              <a:t> values than that of Linear regression and high mean absolute error. For the prediction model, we will compare the scores with a graph to see which prediction model has lowest </a:t>
            </a:r>
            <a:r>
              <a:rPr lang="en-US" sz="2400" dirty="0" err="1"/>
              <a:t>rmse</a:t>
            </a:r>
            <a:r>
              <a:rPr lang="en-US" sz="2400" dirty="0"/>
              <a:t>.</a:t>
            </a:r>
          </a:p>
          <a:p>
            <a:endParaRPr lang="en-US" dirty="0"/>
          </a:p>
        </p:txBody>
      </p:sp>
      <p:pic>
        <p:nvPicPr>
          <p:cNvPr id="4" name="Picture 3" descr="Text&#10;&#10;Description automatically generated with medium confidence">
            <a:extLst>
              <a:ext uri="{FF2B5EF4-FFF2-40B4-BE49-F238E27FC236}">
                <a16:creationId xmlns:a16="http://schemas.microsoft.com/office/drawing/2014/main" id="{051F6AC7-CB22-115A-4FA9-A37360ACC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281" y="4181708"/>
            <a:ext cx="8915400" cy="1574762"/>
          </a:xfrm>
          <a:prstGeom prst="rect">
            <a:avLst/>
          </a:prstGeom>
        </p:spPr>
      </p:pic>
    </p:spTree>
    <p:extLst>
      <p:ext uri="{BB962C8B-B14F-4D97-AF65-F5344CB8AC3E}">
        <p14:creationId xmlns:p14="http://schemas.microsoft.com/office/powerpoint/2010/main" val="366781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B0686-B791-CB5A-0AE0-66FC4DC546BB}"/>
              </a:ext>
            </a:extLst>
          </p:cNvPr>
          <p:cNvSpPr>
            <a:spLocks noGrp="1"/>
          </p:cNvSpPr>
          <p:nvPr>
            <p:ph idx="1"/>
          </p:nvPr>
        </p:nvSpPr>
        <p:spPr>
          <a:xfrm>
            <a:off x="2533456" y="1509132"/>
            <a:ext cx="8915400" cy="1379034"/>
          </a:xfrm>
        </p:spPr>
        <p:txBody>
          <a:bodyPr>
            <a:normAutofit lnSpcReduction="10000"/>
          </a:bodyPr>
          <a:lstStyle/>
          <a:p>
            <a:pPr lvl="0"/>
            <a:r>
              <a:rPr lang="en-US" sz="2000" b="1" u="sng" dirty="0"/>
              <a:t>Lasso Regression Model</a:t>
            </a:r>
            <a:endParaRPr lang="en-US" sz="2000" dirty="0"/>
          </a:p>
          <a:p>
            <a:r>
              <a:rPr lang="en-US" sz="2000" dirty="0"/>
              <a:t>For Lasso Regression Model, after normalization, we can see very low scores of </a:t>
            </a:r>
            <a:r>
              <a:rPr lang="en-US" sz="2000" dirty="0" err="1"/>
              <a:t>rmse</a:t>
            </a:r>
            <a:r>
              <a:rPr lang="en-US" sz="2000" dirty="0"/>
              <a:t> and </a:t>
            </a:r>
            <a:r>
              <a:rPr lang="en-US" sz="2000" dirty="0" err="1"/>
              <a:t>mae</a:t>
            </a:r>
            <a:r>
              <a:rPr lang="en-US" sz="2000" dirty="0"/>
              <a:t>, but still higher than the above two models.</a:t>
            </a:r>
          </a:p>
          <a:p>
            <a:endParaRPr lang="en-US" dirty="0"/>
          </a:p>
        </p:txBody>
      </p:sp>
      <p:pic>
        <p:nvPicPr>
          <p:cNvPr id="4" name="Picture 3" descr="Text&#10;&#10;Description automatically generated">
            <a:extLst>
              <a:ext uri="{FF2B5EF4-FFF2-40B4-BE49-F238E27FC236}">
                <a16:creationId xmlns:a16="http://schemas.microsoft.com/office/drawing/2014/main" id="{608342B3-1D0D-6182-D278-76D8DEB94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795" y="3969834"/>
            <a:ext cx="8915400" cy="1379034"/>
          </a:xfrm>
          <a:prstGeom prst="rect">
            <a:avLst/>
          </a:prstGeom>
        </p:spPr>
      </p:pic>
    </p:spTree>
    <p:extLst>
      <p:ext uri="{BB962C8B-B14F-4D97-AF65-F5344CB8AC3E}">
        <p14:creationId xmlns:p14="http://schemas.microsoft.com/office/powerpoint/2010/main" val="63419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F680A-2350-7E05-6BAB-639C8C9F4180}"/>
              </a:ext>
            </a:extLst>
          </p:cNvPr>
          <p:cNvSpPr>
            <a:spLocks noGrp="1"/>
          </p:cNvSpPr>
          <p:nvPr>
            <p:ph idx="1"/>
          </p:nvPr>
        </p:nvSpPr>
        <p:spPr>
          <a:xfrm>
            <a:off x="2533456" y="1022353"/>
            <a:ext cx="8915400" cy="1546301"/>
          </a:xfrm>
        </p:spPr>
        <p:txBody>
          <a:bodyPr>
            <a:normAutofit/>
          </a:bodyPr>
          <a:lstStyle/>
          <a:p>
            <a:pPr lvl="0"/>
            <a:r>
              <a:rPr lang="en-US" sz="2000" b="1" u="sng" dirty="0"/>
              <a:t>KNN Regression Model</a:t>
            </a:r>
            <a:endParaRPr lang="en-US" sz="2000" dirty="0"/>
          </a:p>
          <a:p>
            <a:r>
              <a:rPr lang="en-US" sz="2000" dirty="0"/>
              <a:t>For KNN Regression Model, we determined the optimal no of K using </a:t>
            </a:r>
            <a:r>
              <a:rPr lang="en-US" sz="2000" dirty="0" err="1"/>
              <a:t>rmse</a:t>
            </a:r>
            <a:r>
              <a:rPr lang="en-US" sz="2000" dirty="0"/>
              <a:t> scores and evaluated the model on this K. We got high </a:t>
            </a:r>
            <a:r>
              <a:rPr lang="en-US" sz="2000" dirty="0" err="1"/>
              <a:t>rmse</a:t>
            </a:r>
            <a:r>
              <a:rPr lang="en-US" sz="2000" dirty="0"/>
              <a:t> and </a:t>
            </a:r>
            <a:r>
              <a:rPr lang="en-US" sz="2000" dirty="0" err="1"/>
              <a:t>mae</a:t>
            </a:r>
            <a:r>
              <a:rPr lang="en-US" sz="2000" dirty="0"/>
              <a:t> scores compared to the above models.</a:t>
            </a:r>
          </a:p>
        </p:txBody>
      </p:sp>
      <p:pic>
        <p:nvPicPr>
          <p:cNvPr id="4" name="Picture 3" descr="Text&#10;&#10;Description automatically generated">
            <a:extLst>
              <a:ext uri="{FF2B5EF4-FFF2-40B4-BE49-F238E27FC236}">
                <a16:creationId xmlns:a16="http://schemas.microsoft.com/office/drawing/2014/main" id="{62525CD1-396D-788F-46C1-A5C679A6D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778" y="4289346"/>
            <a:ext cx="8613078" cy="1546301"/>
          </a:xfrm>
          <a:prstGeom prst="rect">
            <a:avLst/>
          </a:prstGeom>
        </p:spPr>
      </p:pic>
    </p:spTree>
    <p:extLst>
      <p:ext uri="{BB962C8B-B14F-4D97-AF65-F5344CB8AC3E}">
        <p14:creationId xmlns:p14="http://schemas.microsoft.com/office/powerpoint/2010/main" val="2756861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00090-907E-B3C5-F143-F5CCE62EB4CF}"/>
              </a:ext>
            </a:extLst>
          </p:cNvPr>
          <p:cNvSpPr>
            <a:spLocks noGrp="1"/>
          </p:cNvSpPr>
          <p:nvPr>
            <p:ph idx="1"/>
          </p:nvPr>
        </p:nvSpPr>
        <p:spPr>
          <a:xfrm>
            <a:off x="2533456" y="1826941"/>
            <a:ext cx="8915400" cy="1602059"/>
          </a:xfrm>
        </p:spPr>
        <p:txBody>
          <a:bodyPr>
            <a:normAutofit lnSpcReduction="10000"/>
          </a:bodyPr>
          <a:lstStyle/>
          <a:p>
            <a:pPr lvl="0"/>
            <a:r>
              <a:rPr lang="en-US" sz="2000" b="1" u="sng" dirty="0"/>
              <a:t>Random Forest Regression Model</a:t>
            </a:r>
            <a:endParaRPr lang="en-US" sz="2000" dirty="0"/>
          </a:p>
          <a:p>
            <a:r>
              <a:rPr lang="en-US" sz="2000" dirty="0"/>
              <a:t>For Random Forest Regression Model, we can see very low values of </a:t>
            </a:r>
            <a:r>
              <a:rPr lang="en-US" sz="2000" dirty="0" err="1"/>
              <a:t>rmse</a:t>
            </a:r>
            <a:r>
              <a:rPr lang="en-US" sz="2000" dirty="0"/>
              <a:t> and </a:t>
            </a:r>
            <a:r>
              <a:rPr lang="en-US" sz="2000" dirty="0" err="1"/>
              <a:t>mae</a:t>
            </a:r>
            <a:r>
              <a:rPr lang="en-US" sz="2000" dirty="0"/>
              <a:t>, but not as low as Linear and Polynomial regression models. This could be also the result of overfitting which is common with the model.</a:t>
            </a:r>
          </a:p>
          <a:p>
            <a:endParaRPr lang="en-US" dirty="0"/>
          </a:p>
        </p:txBody>
      </p:sp>
      <p:pic>
        <p:nvPicPr>
          <p:cNvPr id="4" name="Picture 3" descr="Text&#10;&#10;Description automatically generated">
            <a:extLst>
              <a:ext uri="{FF2B5EF4-FFF2-40B4-BE49-F238E27FC236}">
                <a16:creationId xmlns:a16="http://schemas.microsoft.com/office/drawing/2014/main" id="{30B85A80-B6BE-A057-2D7B-F9FC0A767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456" y="4245920"/>
            <a:ext cx="8915400" cy="1602059"/>
          </a:xfrm>
          <a:prstGeom prst="rect">
            <a:avLst/>
          </a:prstGeom>
        </p:spPr>
      </p:pic>
    </p:spTree>
    <p:extLst>
      <p:ext uri="{BB962C8B-B14F-4D97-AF65-F5344CB8AC3E}">
        <p14:creationId xmlns:p14="http://schemas.microsoft.com/office/powerpoint/2010/main" val="1901869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D236-F688-AF73-A3E2-76DE475E510C}"/>
              </a:ext>
            </a:extLst>
          </p:cNvPr>
          <p:cNvSpPr>
            <a:spLocks noGrp="1"/>
          </p:cNvSpPr>
          <p:nvPr>
            <p:ph type="title"/>
          </p:nvPr>
        </p:nvSpPr>
        <p:spPr/>
        <p:txBody>
          <a:bodyPr/>
          <a:lstStyle/>
          <a:p>
            <a:r>
              <a:rPr lang="en-US" dirty="0"/>
              <a:t>Problem Setting</a:t>
            </a:r>
          </a:p>
        </p:txBody>
      </p:sp>
      <p:sp>
        <p:nvSpPr>
          <p:cNvPr id="3" name="Content Placeholder 2">
            <a:extLst>
              <a:ext uri="{FF2B5EF4-FFF2-40B4-BE49-F238E27FC236}">
                <a16:creationId xmlns:a16="http://schemas.microsoft.com/office/drawing/2014/main" id="{6DC89F42-4FFF-63D0-3C79-774A2721CE33}"/>
              </a:ext>
            </a:extLst>
          </p:cNvPr>
          <p:cNvSpPr>
            <a:spLocks noGrp="1"/>
          </p:cNvSpPr>
          <p:nvPr>
            <p:ph idx="1"/>
          </p:nvPr>
        </p:nvSpPr>
        <p:spPr/>
        <p:txBody>
          <a:bodyPr>
            <a:normAutofit/>
          </a:bodyPr>
          <a:lstStyle/>
          <a:p>
            <a:r>
              <a:rPr lang="en-US" sz="2400" dirty="0"/>
              <a:t>Spotify is an application that offers online listening and streaming services in the form of music or podcasts to people around the globe. Spotify has a large collection of songs and podcasts, and users can choose to listen to any song and give the song a rating. Spotify uses these user ratings and other metrics to recommend similar songs to the user </a:t>
            </a:r>
          </a:p>
        </p:txBody>
      </p:sp>
    </p:spTree>
    <p:extLst>
      <p:ext uri="{BB962C8B-B14F-4D97-AF65-F5344CB8AC3E}">
        <p14:creationId xmlns:p14="http://schemas.microsoft.com/office/powerpoint/2010/main" val="67959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1F6E2D9B-5A67-56E1-AD87-6F7050134789}"/>
              </a:ext>
            </a:extLst>
          </p:cNvPr>
          <p:cNvPicPr>
            <a:picLocks noChangeAspect="1"/>
          </p:cNvPicPr>
          <p:nvPr/>
        </p:nvPicPr>
        <p:blipFill>
          <a:blip r:embed="rId2"/>
          <a:stretch>
            <a:fillRect/>
          </a:stretch>
        </p:blipFill>
        <p:spPr>
          <a:xfrm>
            <a:off x="1733550" y="1188720"/>
            <a:ext cx="9621087" cy="5166360"/>
          </a:xfrm>
          <a:prstGeom prst="rect">
            <a:avLst/>
          </a:prstGeom>
        </p:spPr>
      </p:pic>
      <p:sp>
        <p:nvSpPr>
          <p:cNvPr id="6" name="TextBox 5">
            <a:extLst>
              <a:ext uri="{FF2B5EF4-FFF2-40B4-BE49-F238E27FC236}">
                <a16:creationId xmlns:a16="http://schemas.microsoft.com/office/drawing/2014/main" id="{A6611C3C-B236-D578-4FD7-DDF48E7944EA}"/>
              </a:ext>
            </a:extLst>
          </p:cNvPr>
          <p:cNvSpPr txBox="1"/>
          <p:nvPr/>
        </p:nvSpPr>
        <p:spPr>
          <a:xfrm>
            <a:off x="4450080" y="502920"/>
            <a:ext cx="3992880" cy="646331"/>
          </a:xfrm>
          <a:prstGeom prst="rect">
            <a:avLst/>
          </a:prstGeom>
          <a:noFill/>
        </p:spPr>
        <p:txBody>
          <a:bodyPr wrap="square" rtlCol="0">
            <a:spAutoFit/>
          </a:bodyPr>
          <a:lstStyle/>
          <a:p>
            <a:r>
              <a:rPr lang="en-US" sz="3600" dirty="0"/>
              <a:t>Linear Regression</a:t>
            </a:r>
          </a:p>
        </p:txBody>
      </p:sp>
    </p:spTree>
    <p:extLst>
      <p:ext uri="{BB962C8B-B14F-4D97-AF65-F5344CB8AC3E}">
        <p14:creationId xmlns:p14="http://schemas.microsoft.com/office/powerpoint/2010/main" val="384397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FBFC8015-700C-2E07-BDC2-77C3209112F4}"/>
              </a:ext>
            </a:extLst>
          </p:cNvPr>
          <p:cNvPicPr>
            <a:picLocks noChangeAspect="1"/>
          </p:cNvPicPr>
          <p:nvPr/>
        </p:nvPicPr>
        <p:blipFill>
          <a:blip r:embed="rId2"/>
          <a:stretch>
            <a:fillRect/>
          </a:stretch>
        </p:blipFill>
        <p:spPr>
          <a:xfrm>
            <a:off x="1797050" y="901700"/>
            <a:ext cx="9587732" cy="5489052"/>
          </a:xfrm>
          <a:prstGeom prst="rect">
            <a:avLst/>
          </a:prstGeom>
        </p:spPr>
      </p:pic>
      <p:sp>
        <p:nvSpPr>
          <p:cNvPr id="4" name="TextBox 3">
            <a:extLst>
              <a:ext uri="{FF2B5EF4-FFF2-40B4-BE49-F238E27FC236}">
                <a16:creationId xmlns:a16="http://schemas.microsoft.com/office/drawing/2014/main" id="{C3D8D337-85D9-9AE0-C4FA-D90EBC658301}"/>
              </a:ext>
            </a:extLst>
          </p:cNvPr>
          <p:cNvSpPr txBox="1"/>
          <p:nvPr/>
        </p:nvSpPr>
        <p:spPr>
          <a:xfrm>
            <a:off x="4162007" y="301972"/>
            <a:ext cx="5829486" cy="584775"/>
          </a:xfrm>
          <a:prstGeom prst="rect">
            <a:avLst/>
          </a:prstGeom>
          <a:noFill/>
        </p:spPr>
        <p:txBody>
          <a:bodyPr wrap="square" rtlCol="0">
            <a:spAutoFit/>
          </a:bodyPr>
          <a:lstStyle/>
          <a:p>
            <a:r>
              <a:rPr lang="en-US" sz="3200" dirty="0"/>
              <a:t>Polynomial Regression</a:t>
            </a:r>
          </a:p>
        </p:txBody>
      </p:sp>
    </p:spTree>
    <p:extLst>
      <p:ext uri="{BB962C8B-B14F-4D97-AF65-F5344CB8AC3E}">
        <p14:creationId xmlns:p14="http://schemas.microsoft.com/office/powerpoint/2010/main" val="857500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A2C189E-9A45-9D82-327B-DF07923E4204}"/>
              </a:ext>
            </a:extLst>
          </p:cNvPr>
          <p:cNvPicPr>
            <a:picLocks noChangeAspect="1"/>
          </p:cNvPicPr>
          <p:nvPr/>
        </p:nvPicPr>
        <p:blipFill>
          <a:blip r:embed="rId2"/>
          <a:stretch>
            <a:fillRect/>
          </a:stretch>
        </p:blipFill>
        <p:spPr>
          <a:xfrm>
            <a:off x="1790699" y="882649"/>
            <a:ext cx="9151955" cy="5488005"/>
          </a:xfrm>
          <a:prstGeom prst="rect">
            <a:avLst/>
          </a:prstGeom>
        </p:spPr>
      </p:pic>
      <p:sp>
        <p:nvSpPr>
          <p:cNvPr id="4" name="TextBox 3">
            <a:extLst>
              <a:ext uri="{FF2B5EF4-FFF2-40B4-BE49-F238E27FC236}">
                <a16:creationId xmlns:a16="http://schemas.microsoft.com/office/drawing/2014/main" id="{7897B308-484B-CBDD-322F-11CBEF965CFE}"/>
              </a:ext>
            </a:extLst>
          </p:cNvPr>
          <p:cNvSpPr txBox="1"/>
          <p:nvPr/>
        </p:nvSpPr>
        <p:spPr>
          <a:xfrm>
            <a:off x="4009293" y="236319"/>
            <a:ext cx="4994030" cy="646331"/>
          </a:xfrm>
          <a:prstGeom prst="rect">
            <a:avLst/>
          </a:prstGeom>
          <a:noFill/>
        </p:spPr>
        <p:txBody>
          <a:bodyPr wrap="square" rtlCol="0">
            <a:spAutoFit/>
          </a:bodyPr>
          <a:lstStyle/>
          <a:p>
            <a:r>
              <a:rPr lang="en-US" sz="3600" dirty="0"/>
              <a:t>KNN Regression</a:t>
            </a:r>
          </a:p>
        </p:txBody>
      </p:sp>
    </p:spTree>
    <p:extLst>
      <p:ext uri="{BB962C8B-B14F-4D97-AF65-F5344CB8AC3E}">
        <p14:creationId xmlns:p14="http://schemas.microsoft.com/office/powerpoint/2010/main" val="356349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644818F-C1C7-3C4A-B1CD-03CC4B643100}"/>
              </a:ext>
            </a:extLst>
          </p:cNvPr>
          <p:cNvPicPr>
            <a:picLocks noChangeAspect="1"/>
          </p:cNvPicPr>
          <p:nvPr/>
        </p:nvPicPr>
        <p:blipFill>
          <a:blip r:embed="rId2"/>
          <a:stretch>
            <a:fillRect/>
          </a:stretch>
        </p:blipFill>
        <p:spPr>
          <a:xfrm>
            <a:off x="1778000" y="882649"/>
            <a:ext cx="9606782" cy="5739031"/>
          </a:xfrm>
          <a:prstGeom prst="rect">
            <a:avLst/>
          </a:prstGeom>
        </p:spPr>
      </p:pic>
      <p:sp>
        <p:nvSpPr>
          <p:cNvPr id="4" name="TextBox 3">
            <a:extLst>
              <a:ext uri="{FF2B5EF4-FFF2-40B4-BE49-F238E27FC236}">
                <a16:creationId xmlns:a16="http://schemas.microsoft.com/office/drawing/2014/main" id="{299D765D-D29D-B3CC-3A47-CE1DBC30116F}"/>
              </a:ext>
            </a:extLst>
          </p:cNvPr>
          <p:cNvSpPr txBox="1"/>
          <p:nvPr/>
        </p:nvSpPr>
        <p:spPr>
          <a:xfrm>
            <a:off x="5297229" y="236319"/>
            <a:ext cx="4118076" cy="646331"/>
          </a:xfrm>
          <a:prstGeom prst="rect">
            <a:avLst/>
          </a:prstGeom>
          <a:noFill/>
        </p:spPr>
        <p:txBody>
          <a:bodyPr wrap="square" rtlCol="0">
            <a:spAutoFit/>
          </a:bodyPr>
          <a:lstStyle/>
          <a:p>
            <a:r>
              <a:rPr lang="en-US" sz="3600" dirty="0"/>
              <a:t>Lasso Regression</a:t>
            </a:r>
          </a:p>
        </p:txBody>
      </p:sp>
    </p:spTree>
    <p:extLst>
      <p:ext uri="{BB962C8B-B14F-4D97-AF65-F5344CB8AC3E}">
        <p14:creationId xmlns:p14="http://schemas.microsoft.com/office/powerpoint/2010/main" val="45283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D06EC-F875-3F40-1214-037976C208A9}"/>
              </a:ext>
            </a:extLst>
          </p:cNvPr>
          <p:cNvPicPr>
            <a:picLocks noChangeAspect="1"/>
          </p:cNvPicPr>
          <p:nvPr/>
        </p:nvPicPr>
        <p:blipFill>
          <a:blip r:embed="rId2"/>
          <a:stretch>
            <a:fillRect/>
          </a:stretch>
        </p:blipFill>
        <p:spPr>
          <a:xfrm>
            <a:off x="1752599" y="920749"/>
            <a:ext cx="9591989" cy="5490099"/>
          </a:xfrm>
          <a:prstGeom prst="rect">
            <a:avLst/>
          </a:prstGeom>
        </p:spPr>
      </p:pic>
      <p:sp>
        <p:nvSpPr>
          <p:cNvPr id="4" name="TextBox 3">
            <a:extLst>
              <a:ext uri="{FF2B5EF4-FFF2-40B4-BE49-F238E27FC236}">
                <a16:creationId xmlns:a16="http://schemas.microsoft.com/office/drawing/2014/main" id="{1EC67E7E-61E9-6D80-78BA-D6BB642C6791}"/>
              </a:ext>
            </a:extLst>
          </p:cNvPr>
          <p:cNvSpPr txBox="1"/>
          <p:nvPr/>
        </p:nvSpPr>
        <p:spPr>
          <a:xfrm>
            <a:off x="4220309" y="274418"/>
            <a:ext cx="4461614" cy="646331"/>
          </a:xfrm>
          <a:prstGeom prst="rect">
            <a:avLst/>
          </a:prstGeom>
          <a:noFill/>
        </p:spPr>
        <p:txBody>
          <a:bodyPr wrap="square" rtlCol="0">
            <a:spAutoFit/>
          </a:bodyPr>
          <a:lstStyle/>
          <a:p>
            <a:r>
              <a:rPr lang="en-US" sz="3600" dirty="0"/>
              <a:t>Random Forest</a:t>
            </a:r>
          </a:p>
        </p:txBody>
      </p:sp>
    </p:spTree>
    <p:extLst>
      <p:ext uri="{BB962C8B-B14F-4D97-AF65-F5344CB8AC3E}">
        <p14:creationId xmlns:p14="http://schemas.microsoft.com/office/powerpoint/2010/main" val="52224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64FB8-A603-5BFE-5A81-7FFFF27352BD}"/>
              </a:ext>
            </a:extLst>
          </p:cNvPr>
          <p:cNvSpPr>
            <a:spLocks noGrp="1"/>
          </p:cNvSpPr>
          <p:nvPr>
            <p:ph type="title"/>
          </p:nvPr>
        </p:nvSpPr>
        <p:spPr>
          <a:xfrm>
            <a:off x="1259893" y="3101093"/>
            <a:ext cx="2454052" cy="3029344"/>
          </a:xfrm>
        </p:spPr>
        <p:txBody>
          <a:bodyPr>
            <a:normAutofit/>
          </a:bodyPr>
          <a:lstStyle/>
          <a:p>
            <a:r>
              <a:rPr lang="en-US" sz="3200" dirty="0">
                <a:solidFill>
                  <a:schemeClr val="bg1"/>
                </a:solidFill>
              </a:rPr>
              <a:t>Project results and Insights</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3849FF-9E88-766B-C215-831B31FED016}"/>
              </a:ext>
            </a:extLst>
          </p:cNvPr>
          <p:cNvSpPr>
            <a:spLocks noGrp="1"/>
          </p:cNvSpPr>
          <p:nvPr>
            <p:ph idx="1"/>
          </p:nvPr>
        </p:nvSpPr>
        <p:spPr>
          <a:xfrm>
            <a:off x="4706578" y="589721"/>
            <a:ext cx="6798033" cy="5540715"/>
          </a:xfrm>
        </p:spPr>
        <p:txBody>
          <a:bodyPr anchor="ctr">
            <a:normAutofit fontScale="77500" lnSpcReduction="20000"/>
          </a:bodyPr>
          <a:lstStyle/>
          <a:p>
            <a:r>
              <a:rPr lang="en-US" sz="2800" dirty="0"/>
              <a:t>From the performance evaluation, we conclude that Linear Regression model suits best for this dataset to predict a song’s popularity using different features of the song</a:t>
            </a:r>
          </a:p>
          <a:p>
            <a:r>
              <a:rPr lang="en-US" sz="2800" dirty="0"/>
              <a:t>Using this prediction score is critical to build a recommendation system based on the features of the song and the user’s history</a:t>
            </a:r>
          </a:p>
          <a:p>
            <a:r>
              <a:rPr lang="en-US" sz="2800" dirty="0"/>
              <a:t>We propose to use this prediction score, the listener’s history and appropriate association rules, Collaborative filtering models to recommend songs to the listeners.</a:t>
            </a:r>
          </a:p>
          <a:p>
            <a:r>
              <a:rPr lang="en-US" sz="2800" dirty="0"/>
              <a:t>You can derive insights as to what makes a song popular and where the current trend in music is shifting to which can help businesses to make informed decisions</a:t>
            </a:r>
          </a:p>
          <a:p>
            <a:endParaRPr lang="en-US" dirty="0"/>
          </a:p>
        </p:txBody>
      </p:sp>
    </p:spTree>
    <p:extLst>
      <p:ext uri="{BB962C8B-B14F-4D97-AF65-F5344CB8AC3E}">
        <p14:creationId xmlns:p14="http://schemas.microsoft.com/office/powerpoint/2010/main" val="393409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C079-81D5-F497-9A03-A691BC21F211}"/>
              </a:ext>
            </a:extLst>
          </p:cNvPr>
          <p:cNvSpPr>
            <a:spLocks noGrp="1"/>
          </p:cNvSpPr>
          <p:nvPr>
            <p:ph type="title"/>
          </p:nvPr>
        </p:nvSpPr>
        <p:spPr>
          <a:xfrm>
            <a:off x="2592925" y="624110"/>
            <a:ext cx="8911687" cy="1037422"/>
          </a:xfrm>
        </p:spPr>
        <p:txBody>
          <a:bodyPr/>
          <a:lstStyle/>
          <a:p>
            <a:r>
              <a:rPr lang="en-US" dirty="0"/>
              <a:t>Problem Definition</a:t>
            </a:r>
          </a:p>
        </p:txBody>
      </p:sp>
      <p:sp>
        <p:nvSpPr>
          <p:cNvPr id="3" name="Content Placeholder 2">
            <a:extLst>
              <a:ext uri="{FF2B5EF4-FFF2-40B4-BE49-F238E27FC236}">
                <a16:creationId xmlns:a16="http://schemas.microsoft.com/office/drawing/2014/main" id="{C9B3F6AF-0D57-1821-63DF-2A98848A2606}"/>
              </a:ext>
            </a:extLst>
          </p:cNvPr>
          <p:cNvSpPr>
            <a:spLocks noGrp="1"/>
          </p:cNvSpPr>
          <p:nvPr>
            <p:ph idx="1"/>
          </p:nvPr>
        </p:nvSpPr>
        <p:spPr>
          <a:xfrm>
            <a:off x="2589212" y="1661532"/>
            <a:ext cx="8915400" cy="4572358"/>
          </a:xfrm>
        </p:spPr>
        <p:txBody>
          <a:bodyPr>
            <a:noAutofit/>
          </a:bodyPr>
          <a:lstStyle/>
          <a:p>
            <a:r>
              <a:rPr lang="en-US" sz="2000" dirty="0"/>
              <a:t>This project aims to do an Exploratory data analysis of the Spotify open data using Python libraries. Further, we will do visualization analysis for this dataset to understand factors like the correlation between different variables. We will use different data mining methods to predict the popularity of the song and report the prediction accuracy and errors. </a:t>
            </a:r>
          </a:p>
          <a:p>
            <a:r>
              <a:rPr lang="en-US" sz="2000" dirty="0"/>
              <a:t>We aim to find the answers to the below-proposed business questions: </a:t>
            </a:r>
          </a:p>
          <a:p>
            <a:r>
              <a:rPr lang="en-US" sz="2000" dirty="0"/>
              <a:t>What makes a song popular? </a:t>
            </a:r>
          </a:p>
          <a:p>
            <a:r>
              <a:rPr lang="en-US" sz="2000" dirty="0"/>
              <a:t> Do the valence and different factors affect the song popularity? </a:t>
            </a:r>
          </a:p>
          <a:p>
            <a:r>
              <a:rPr lang="en-US" sz="2000" dirty="0"/>
              <a:t> How important is artist and genre when it comes to determining the popularity of a song? </a:t>
            </a:r>
          </a:p>
        </p:txBody>
      </p:sp>
    </p:spTree>
    <p:extLst>
      <p:ext uri="{BB962C8B-B14F-4D97-AF65-F5344CB8AC3E}">
        <p14:creationId xmlns:p14="http://schemas.microsoft.com/office/powerpoint/2010/main" val="345339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83A5-F6EC-1E8D-5205-19759B47D5C6}"/>
              </a:ext>
            </a:extLst>
          </p:cNvPr>
          <p:cNvSpPr>
            <a:spLocks noGrp="1"/>
          </p:cNvSpPr>
          <p:nvPr>
            <p:ph type="title"/>
          </p:nvPr>
        </p:nvSpPr>
        <p:spPr>
          <a:xfrm>
            <a:off x="2592925" y="624110"/>
            <a:ext cx="8911687" cy="970514"/>
          </a:xfrm>
        </p:spPr>
        <p:txBody>
          <a:bodyPr/>
          <a:lstStyle/>
          <a:p>
            <a:r>
              <a:rPr lang="en-US" dirty="0"/>
              <a:t>Data Source &amp; Description</a:t>
            </a:r>
          </a:p>
        </p:txBody>
      </p:sp>
      <p:sp>
        <p:nvSpPr>
          <p:cNvPr id="3" name="Content Placeholder 2">
            <a:extLst>
              <a:ext uri="{FF2B5EF4-FFF2-40B4-BE49-F238E27FC236}">
                <a16:creationId xmlns:a16="http://schemas.microsoft.com/office/drawing/2014/main" id="{5F4FCCDD-A6B1-B4F8-DFBF-49EC6F9FB5CD}"/>
              </a:ext>
            </a:extLst>
          </p:cNvPr>
          <p:cNvSpPr>
            <a:spLocks noGrp="1"/>
          </p:cNvSpPr>
          <p:nvPr>
            <p:ph idx="1"/>
          </p:nvPr>
        </p:nvSpPr>
        <p:spPr>
          <a:xfrm>
            <a:off x="2589212" y="1594624"/>
            <a:ext cx="8915400" cy="4639266"/>
          </a:xfrm>
        </p:spPr>
        <p:txBody>
          <a:bodyPr>
            <a:noAutofit/>
          </a:bodyPr>
          <a:lstStyle/>
          <a:p>
            <a:r>
              <a:rPr lang="en-US" sz="2400" dirty="0"/>
              <a:t>Link of data sources:</a:t>
            </a:r>
          </a:p>
          <a:p>
            <a:r>
              <a:rPr lang="en-US" sz="2400" dirty="0"/>
              <a:t>https://</a:t>
            </a:r>
            <a:r>
              <a:rPr lang="en-US" sz="2400" dirty="0" err="1"/>
              <a:t>www.kaggle.com</a:t>
            </a:r>
            <a:r>
              <a:rPr lang="en-US" sz="2400" dirty="0"/>
              <a:t>/</a:t>
            </a:r>
            <a:r>
              <a:rPr lang="en-US" sz="2400" dirty="0" err="1"/>
              <a:t>vatsalmavani</a:t>
            </a:r>
            <a:r>
              <a:rPr lang="en-US" sz="2400" dirty="0"/>
              <a:t>/</a:t>
            </a:r>
            <a:r>
              <a:rPr lang="en-US" sz="2400" dirty="0" err="1"/>
              <a:t>spotify</a:t>
            </a:r>
            <a:r>
              <a:rPr lang="en-US" sz="2400" dirty="0"/>
              <a:t>-dataset</a:t>
            </a:r>
          </a:p>
          <a:p>
            <a:r>
              <a:rPr lang="en-US" sz="2400" dirty="0"/>
              <a:t>The dataset contains 3 datasets called data, </a:t>
            </a:r>
            <a:r>
              <a:rPr lang="en-US" sz="2400" dirty="0" err="1"/>
              <a:t>genre_data</a:t>
            </a:r>
            <a:r>
              <a:rPr lang="en-US" sz="2400" dirty="0"/>
              <a:t>, and </a:t>
            </a:r>
            <a:r>
              <a:rPr lang="en-US" sz="2400" dirty="0" err="1"/>
              <a:t>year_data</a:t>
            </a:r>
            <a:r>
              <a:rPr lang="en-US" sz="2400" dirty="0"/>
              <a:t>. We will primarily work using these three datasets to determine which factors affect the popularity of a song. Data has in total 19 columns and more than 170,000 rows and has columns like Valence, </a:t>
            </a:r>
            <a:r>
              <a:rPr lang="en-US" sz="2400" dirty="0" err="1"/>
              <a:t>Acousticness</a:t>
            </a:r>
            <a:r>
              <a:rPr lang="en-US" sz="2400" dirty="0"/>
              <a:t>, and other variables like danceability and duration. The dataset contains columns like </a:t>
            </a:r>
            <a:r>
              <a:rPr lang="en-US" sz="2400" dirty="0" err="1"/>
              <a:t>songID</a:t>
            </a:r>
            <a:r>
              <a:rPr lang="en-US" sz="2400" dirty="0"/>
              <a:t>, year, artists, energy, liveness, etc. of the song. </a:t>
            </a:r>
          </a:p>
        </p:txBody>
      </p:sp>
    </p:spTree>
    <p:extLst>
      <p:ext uri="{BB962C8B-B14F-4D97-AF65-F5344CB8AC3E}">
        <p14:creationId xmlns:p14="http://schemas.microsoft.com/office/powerpoint/2010/main" val="75412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D31C-8550-6E47-5B5C-C8C27325A613}"/>
              </a:ext>
            </a:extLst>
          </p:cNvPr>
          <p:cNvSpPr>
            <a:spLocks noGrp="1"/>
          </p:cNvSpPr>
          <p:nvPr>
            <p:ph type="title"/>
          </p:nvPr>
        </p:nvSpPr>
        <p:spPr>
          <a:xfrm>
            <a:off x="2592925" y="624111"/>
            <a:ext cx="8911687" cy="849192"/>
          </a:xfrm>
        </p:spPr>
        <p:txBody>
          <a:bodyPr/>
          <a:lstStyle/>
          <a:p>
            <a:r>
              <a:rPr lang="en-US" dirty="0"/>
              <a:t>Data Exploration</a:t>
            </a:r>
          </a:p>
        </p:txBody>
      </p:sp>
      <p:sp>
        <p:nvSpPr>
          <p:cNvPr id="3" name="Content Placeholder 2">
            <a:extLst>
              <a:ext uri="{FF2B5EF4-FFF2-40B4-BE49-F238E27FC236}">
                <a16:creationId xmlns:a16="http://schemas.microsoft.com/office/drawing/2014/main" id="{8A5FF0CE-7DA3-D3F5-A9A0-4D4C354DFB02}"/>
              </a:ext>
            </a:extLst>
          </p:cNvPr>
          <p:cNvSpPr>
            <a:spLocks noGrp="1"/>
          </p:cNvSpPr>
          <p:nvPr>
            <p:ph idx="1"/>
          </p:nvPr>
        </p:nvSpPr>
        <p:spPr>
          <a:xfrm>
            <a:off x="2592925" y="1739590"/>
            <a:ext cx="8915400" cy="4494299"/>
          </a:xfrm>
        </p:spPr>
        <p:txBody>
          <a:bodyPr>
            <a:noAutofit/>
          </a:bodyPr>
          <a:lstStyle/>
          <a:p>
            <a:r>
              <a:rPr lang="en-US" sz="2200" dirty="0"/>
              <a:t>We import the dataset using the pandas library’s </a:t>
            </a:r>
            <a:r>
              <a:rPr lang="en-US" sz="2200" dirty="0" err="1"/>
              <a:t>read_csv</a:t>
            </a:r>
            <a:r>
              <a:rPr lang="en-US" sz="2200" dirty="0"/>
              <a:t>() function. Three datasets will be used in this project: </a:t>
            </a:r>
          </a:p>
          <a:p>
            <a:r>
              <a:rPr lang="en-US" sz="2200" b="1" dirty="0" err="1"/>
              <a:t>Data.csv</a:t>
            </a:r>
            <a:r>
              <a:rPr lang="en-US" sz="2200" b="1" dirty="0"/>
              <a:t>: </a:t>
            </a:r>
            <a:r>
              <a:rPr lang="en-US" sz="2200" dirty="0"/>
              <a:t>This dataset contains the Spotify song listings detail in brief. It has </a:t>
            </a:r>
            <a:r>
              <a:rPr lang="en-US" sz="2200" dirty="0" err="1"/>
              <a:t>columnslike</a:t>
            </a:r>
            <a:r>
              <a:rPr lang="en-US" sz="2200" dirty="0"/>
              <a:t> a </a:t>
            </a:r>
            <a:r>
              <a:rPr lang="en-US" sz="2200" dirty="0" err="1"/>
              <a:t>songID</a:t>
            </a:r>
            <a:r>
              <a:rPr lang="en-US" sz="2200" dirty="0"/>
              <a:t>, valence, liveness, etc. </a:t>
            </a:r>
          </a:p>
          <a:p>
            <a:r>
              <a:rPr lang="en-US" sz="2200" b="1" dirty="0" err="1"/>
              <a:t>genre_data.csv</a:t>
            </a:r>
            <a:r>
              <a:rPr lang="en-US" sz="2200" b="1" dirty="0"/>
              <a:t>: </a:t>
            </a:r>
            <a:r>
              <a:rPr lang="en-US" sz="2200" dirty="0"/>
              <a:t>This dataset contains the Spotify song listing and its genre. It has columns like genres, tempo, loudness, etc. </a:t>
            </a:r>
          </a:p>
          <a:p>
            <a:r>
              <a:rPr lang="en-US" sz="2200" b="1" dirty="0" err="1"/>
              <a:t>year_data.csv</a:t>
            </a:r>
            <a:r>
              <a:rPr lang="en-US" sz="2200" b="1" dirty="0"/>
              <a:t>: </a:t>
            </a:r>
            <a:r>
              <a:rPr lang="en-US" sz="2200" dirty="0"/>
              <a:t>This dataset contains the Spotify song listings and its release dates. It has columns like year, energy, </a:t>
            </a:r>
            <a:r>
              <a:rPr lang="en-US" sz="2200" dirty="0" err="1"/>
              <a:t>speechiness</a:t>
            </a:r>
            <a:r>
              <a:rPr lang="en-US" sz="2200" dirty="0"/>
              <a:t>, etc. </a:t>
            </a:r>
          </a:p>
          <a:p>
            <a:r>
              <a:rPr lang="en-US" sz="2200" dirty="0"/>
              <a:t>Used describe(), head(), info() functions to get an overview of the variables in the dataset</a:t>
            </a:r>
          </a:p>
        </p:txBody>
      </p:sp>
    </p:spTree>
    <p:extLst>
      <p:ext uri="{BB962C8B-B14F-4D97-AF65-F5344CB8AC3E}">
        <p14:creationId xmlns:p14="http://schemas.microsoft.com/office/powerpoint/2010/main" val="33642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2555-A40C-310F-1F94-BB902A1A8BBC}"/>
              </a:ext>
            </a:extLst>
          </p:cNvPr>
          <p:cNvSpPr>
            <a:spLocks noGrp="1"/>
          </p:cNvSpPr>
          <p:nvPr>
            <p:ph type="title"/>
          </p:nvPr>
        </p:nvSpPr>
        <p:spPr>
          <a:xfrm>
            <a:off x="2592925" y="624110"/>
            <a:ext cx="8911687" cy="859002"/>
          </a:xfrm>
        </p:spPr>
        <p:txBody>
          <a:bodyPr/>
          <a:lstStyle/>
          <a:p>
            <a:r>
              <a:rPr lang="en-US" dirty="0"/>
              <a:t>Data Preprocessing</a:t>
            </a:r>
          </a:p>
        </p:txBody>
      </p:sp>
      <p:sp>
        <p:nvSpPr>
          <p:cNvPr id="3" name="Content Placeholder 2">
            <a:extLst>
              <a:ext uri="{FF2B5EF4-FFF2-40B4-BE49-F238E27FC236}">
                <a16:creationId xmlns:a16="http://schemas.microsoft.com/office/drawing/2014/main" id="{135E9300-72B9-CF29-D0A9-FB3CAF1BC2F8}"/>
              </a:ext>
            </a:extLst>
          </p:cNvPr>
          <p:cNvSpPr>
            <a:spLocks noGrp="1"/>
          </p:cNvSpPr>
          <p:nvPr>
            <p:ph idx="1"/>
          </p:nvPr>
        </p:nvSpPr>
        <p:spPr>
          <a:xfrm>
            <a:off x="2589212" y="1483112"/>
            <a:ext cx="8915400" cy="4750778"/>
          </a:xfrm>
        </p:spPr>
        <p:txBody>
          <a:bodyPr>
            <a:normAutofit fontScale="25000" lnSpcReduction="20000"/>
          </a:bodyPr>
          <a:lstStyle/>
          <a:p>
            <a:r>
              <a:rPr lang="en-US" sz="7200" dirty="0"/>
              <a:t>In this step, we used the describe() function to get an idea about the mean, median of the numeric variables in the dataset. We also used the info() function to see if all the columns have the correct data type. </a:t>
            </a:r>
          </a:p>
          <a:p>
            <a:r>
              <a:rPr lang="en-US" sz="7200" dirty="0"/>
              <a:t>Changed duration of song from milliseconds to minutes for ease of computation &amp; visualization and renamed the column to ‘</a:t>
            </a:r>
            <a:r>
              <a:rPr lang="en-US" sz="7200" dirty="0" err="1"/>
              <a:t>duration_min</a:t>
            </a:r>
            <a:r>
              <a:rPr lang="en-US" sz="7200" dirty="0"/>
              <a:t>’ </a:t>
            </a:r>
          </a:p>
          <a:p>
            <a:r>
              <a:rPr lang="en-US" sz="7200" dirty="0"/>
              <a:t>Outcome Variable: </a:t>
            </a:r>
          </a:p>
          <a:p>
            <a:r>
              <a:rPr lang="en-US" sz="7200" dirty="0"/>
              <a:t>In this project, we aim to predict the popularity of Spotify songs and analyze how different factors affect the ratings of the song. Hence, the popularity variable will be our outcome variable. By checking the variables available with us, through domain knowledge, we can understand that the variables like id, mode will not be used for popularity prediction. Hence, we have dropped these variables from the dataset.</a:t>
            </a:r>
          </a:p>
          <a:p>
            <a:r>
              <a:rPr lang="en-US" sz="7200" dirty="0"/>
              <a:t>The final data frame has been stored in the ‘data’ data frame. And there are in total 170k+ rows. We also made sure that there are no null values in the dataset. </a:t>
            </a:r>
          </a:p>
          <a:p>
            <a:endParaRPr lang="en-US" dirty="0"/>
          </a:p>
        </p:txBody>
      </p:sp>
    </p:spTree>
    <p:extLst>
      <p:ext uri="{BB962C8B-B14F-4D97-AF65-F5344CB8AC3E}">
        <p14:creationId xmlns:p14="http://schemas.microsoft.com/office/powerpoint/2010/main" val="3802490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AC72-C940-4254-E73F-D8867E09573E}"/>
              </a:ext>
            </a:extLst>
          </p:cNvPr>
          <p:cNvSpPr>
            <a:spLocks noGrp="1"/>
          </p:cNvSpPr>
          <p:nvPr>
            <p:ph type="title"/>
          </p:nvPr>
        </p:nvSpPr>
        <p:spPr>
          <a:xfrm>
            <a:off x="2592925" y="624110"/>
            <a:ext cx="8911687" cy="1015119"/>
          </a:xfrm>
        </p:spPr>
        <p:txBody>
          <a:bodyPr/>
          <a:lstStyle/>
          <a:p>
            <a:r>
              <a:rPr lang="en-US" dirty="0"/>
              <a:t>Visualizing Data</a:t>
            </a:r>
          </a:p>
        </p:txBody>
      </p:sp>
      <p:sp>
        <p:nvSpPr>
          <p:cNvPr id="3" name="Content Placeholder 2">
            <a:extLst>
              <a:ext uri="{FF2B5EF4-FFF2-40B4-BE49-F238E27FC236}">
                <a16:creationId xmlns:a16="http://schemas.microsoft.com/office/drawing/2014/main" id="{F3F77DD1-F881-79D6-56F2-908BC5BA1C71}"/>
              </a:ext>
            </a:extLst>
          </p:cNvPr>
          <p:cNvSpPr>
            <a:spLocks noGrp="1"/>
          </p:cNvSpPr>
          <p:nvPr>
            <p:ph idx="1"/>
          </p:nvPr>
        </p:nvSpPr>
        <p:spPr>
          <a:xfrm>
            <a:off x="2589212" y="1639229"/>
            <a:ext cx="8915400" cy="4271993"/>
          </a:xfrm>
        </p:spPr>
        <p:txBody>
          <a:bodyPr>
            <a:normAutofit/>
          </a:bodyPr>
          <a:lstStyle/>
          <a:p>
            <a:r>
              <a:rPr lang="en-US" sz="2400" b="1" u="sng" dirty="0"/>
              <a:t>Correlation between the features</a:t>
            </a:r>
            <a:endParaRPr lang="en-US" sz="2400" dirty="0"/>
          </a:p>
          <a:p>
            <a:r>
              <a:rPr lang="en-US" sz="2400" dirty="0"/>
              <a:t>We can see strong correlation between Popularity &amp; Year which makes sense, because a popularity of a song is highly dependent on when it's released</a:t>
            </a:r>
          </a:p>
          <a:p>
            <a:r>
              <a:rPr lang="en-US" sz="2400" dirty="0"/>
              <a:t>Loudness &amp; energy - high correlation between these two variables is seen because its common to perceive loud songs as being high energetic music</a:t>
            </a:r>
          </a:p>
          <a:p>
            <a:r>
              <a:rPr lang="en-US" sz="2400" dirty="0" err="1"/>
              <a:t>Acousticness</a:t>
            </a:r>
            <a:r>
              <a:rPr lang="en-US" sz="2400" dirty="0"/>
              <a:t> &amp; energy – High correlation is seen between these two variables and similar arguments can be made about these two variables</a:t>
            </a:r>
          </a:p>
        </p:txBody>
      </p:sp>
    </p:spTree>
    <p:extLst>
      <p:ext uri="{BB962C8B-B14F-4D97-AF65-F5344CB8AC3E}">
        <p14:creationId xmlns:p14="http://schemas.microsoft.com/office/powerpoint/2010/main" val="3059818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Freeform 11">
            <a:extLst>
              <a:ext uri="{FF2B5EF4-FFF2-40B4-BE49-F238E27FC236}">
                <a16:creationId xmlns:a16="http://schemas.microsoft.com/office/drawing/2014/main" id="{54EEEBD9-D37D-42B9-BE64-2C102B1D6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2" name="Rectangle 8">
            <a:extLst>
              <a:ext uri="{FF2B5EF4-FFF2-40B4-BE49-F238E27FC236}">
                <a16:creationId xmlns:a16="http://schemas.microsoft.com/office/drawing/2014/main" id="{A2F47212-081A-4E41-8623-C5BD41ADD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43467"/>
            <a:ext cx="8959322" cy="5571066"/>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with medium confidence">
            <a:extLst>
              <a:ext uri="{FF2B5EF4-FFF2-40B4-BE49-F238E27FC236}">
                <a16:creationId xmlns:a16="http://schemas.microsoft.com/office/drawing/2014/main" id="{C969C901-BB6E-94E3-EDF7-AAA4156109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9211" y="1600100"/>
            <a:ext cx="8959321" cy="4614433"/>
          </a:xfrm>
          <a:prstGeom prst="rect">
            <a:avLst/>
          </a:prstGeom>
        </p:spPr>
      </p:pic>
      <p:sp>
        <p:nvSpPr>
          <p:cNvPr id="5" name="TextBox 4">
            <a:extLst>
              <a:ext uri="{FF2B5EF4-FFF2-40B4-BE49-F238E27FC236}">
                <a16:creationId xmlns:a16="http://schemas.microsoft.com/office/drawing/2014/main" id="{E2C67A73-E7EC-33C7-E65D-C89748357874}"/>
              </a:ext>
            </a:extLst>
          </p:cNvPr>
          <p:cNvSpPr txBox="1"/>
          <p:nvPr/>
        </p:nvSpPr>
        <p:spPr>
          <a:xfrm>
            <a:off x="6899003" y="968023"/>
            <a:ext cx="3667992" cy="369332"/>
          </a:xfrm>
          <a:prstGeom prst="rect">
            <a:avLst/>
          </a:prstGeom>
          <a:noFill/>
        </p:spPr>
        <p:txBody>
          <a:bodyPr wrap="none" rtlCol="0">
            <a:spAutoFit/>
          </a:bodyPr>
          <a:lstStyle/>
          <a:p>
            <a:pPr algn="ctr"/>
            <a:r>
              <a:rPr lang="en-US" dirty="0" err="1"/>
              <a:t>Correaltion</a:t>
            </a:r>
            <a:r>
              <a:rPr lang="en-US" dirty="0"/>
              <a:t> b/w all the features</a:t>
            </a:r>
          </a:p>
        </p:txBody>
      </p:sp>
    </p:spTree>
    <p:extLst>
      <p:ext uri="{BB962C8B-B14F-4D97-AF65-F5344CB8AC3E}">
        <p14:creationId xmlns:p14="http://schemas.microsoft.com/office/powerpoint/2010/main" val="4105162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036F4DB-503F-968B-8389-F00883C2D0CA}"/>
              </a:ext>
            </a:extLst>
          </p:cNvPr>
          <p:cNvSpPr>
            <a:spLocks noGrp="1"/>
          </p:cNvSpPr>
          <p:nvPr>
            <p:ph idx="1"/>
          </p:nvPr>
        </p:nvSpPr>
        <p:spPr>
          <a:xfrm>
            <a:off x="649225" y="640080"/>
            <a:ext cx="3650278" cy="5252773"/>
          </a:xfrm>
        </p:spPr>
        <p:txBody>
          <a:bodyPr>
            <a:noAutofit/>
          </a:bodyPr>
          <a:lstStyle/>
          <a:p>
            <a:pPr>
              <a:lnSpc>
                <a:spcPct val="90000"/>
              </a:lnSpc>
            </a:pPr>
            <a:r>
              <a:rPr lang="en-US" sz="2000" b="1" u="sng" dirty="0"/>
              <a:t>Music Over Time</a:t>
            </a:r>
            <a:endParaRPr lang="en-US" sz="2000" dirty="0"/>
          </a:p>
          <a:p>
            <a:pPr>
              <a:lnSpc>
                <a:spcPct val="90000"/>
              </a:lnSpc>
            </a:pPr>
            <a:r>
              <a:rPr lang="en-US" sz="2000" dirty="0"/>
              <a:t>Using the data grouped by year, we can understand how the overall sound of music has changed from 1921 to 2020</a:t>
            </a:r>
          </a:p>
          <a:p>
            <a:pPr>
              <a:lnSpc>
                <a:spcPct val="90000"/>
              </a:lnSpc>
            </a:pPr>
            <a:r>
              <a:rPr lang="en-US" sz="2000" dirty="0"/>
              <a:t>From this bar graph we can see that music industry has started evolving since 1950's and it could be attributed to the invention of tape recorder which happened at the end of 1940's</a:t>
            </a:r>
          </a:p>
        </p:txBody>
      </p:sp>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C634044E-71AB-1F0A-F0F0-473CDAB3960A}"/>
              </a:ext>
            </a:extLst>
          </p:cNvPr>
          <p:cNvPicPr>
            <a:picLocks noChangeAspect="1"/>
          </p:cNvPicPr>
          <p:nvPr/>
        </p:nvPicPr>
        <p:blipFill>
          <a:blip r:embed="rId2"/>
          <a:stretch>
            <a:fillRect/>
          </a:stretch>
        </p:blipFill>
        <p:spPr>
          <a:xfrm>
            <a:off x="4299504" y="635331"/>
            <a:ext cx="7892496" cy="5425891"/>
          </a:xfrm>
          <a:prstGeom prst="rect">
            <a:avLst/>
          </a:prstGeom>
        </p:spPr>
      </p:pic>
    </p:spTree>
    <p:extLst>
      <p:ext uri="{BB962C8B-B14F-4D97-AF65-F5344CB8AC3E}">
        <p14:creationId xmlns:p14="http://schemas.microsoft.com/office/powerpoint/2010/main" val="515572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393</TotalTime>
  <Words>1182</Words>
  <Application>Microsoft Macintosh PowerPoint</Application>
  <PresentationFormat>Widescreen</PresentationFormat>
  <Paragraphs>71</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Wisp</vt:lpstr>
      <vt:lpstr>Predicting Song Popularity Using Data Mining Methods</vt:lpstr>
      <vt:lpstr>Problem Setting</vt:lpstr>
      <vt:lpstr>Problem Definition</vt:lpstr>
      <vt:lpstr>Data Source &amp; Description</vt:lpstr>
      <vt:lpstr>Data Exploration</vt:lpstr>
      <vt:lpstr>Data Preprocessing</vt:lpstr>
      <vt:lpstr>Visualizing Data</vt:lpstr>
      <vt:lpstr>PowerPoint Presentation</vt:lpstr>
      <vt:lpstr>PowerPoint Presentation</vt:lpstr>
      <vt:lpstr>PowerPoint Presentation</vt:lpstr>
      <vt:lpstr>PowerPoint Presentation</vt:lpstr>
      <vt:lpstr>PowerPoint Presentation</vt:lpstr>
      <vt:lpstr>PowerPoint Presentation</vt:lpstr>
      <vt:lpstr>Model Exploration &amp; Implementation</vt:lpstr>
      <vt:lpstr>Model Performance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results and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Song Popularity Using Data Mining Methods</dc:title>
  <dc:creator>Sai Vinay Teja Jakku</dc:creator>
  <cp:lastModifiedBy>Sai Vinay Teja Jakku</cp:lastModifiedBy>
  <cp:revision>3</cp:revision>
  <dcterms:created xsi:type="dcterms:W3CDTF">2022-04-24T23:16:39Z</dcterms:created>
  <dcterms:modified xsi:type="dcterms:W3CDTF">2022-04-29T19:38:20Z</dcterms:modified>
</cp:coreProperties>
</file>